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306" r:id="rId3"/>
    <p:sldId id="354" r:id="rId4"/>
    <p:sldId id="355" r:id="rId5"/>
    <p:sldId id="283" r:id="rId6"/>
    <p:sldId id="273" r:id="rId7"/>
    <p:sldId id="262" r:id="rId8"/>
    <p:sldId id="261" r:id="rId9"/>
  </p:sldIdLst>
  <p:sldSz cx="12192000" cy="6858000"/>
  <p:notesSz cx="6850063" cy="9982200"/>
  <p:embeddedFontLst>
    <p:embeddedFont>
      <p:font typeface="AppleSDGothicNeoM00" panose="02000503000000000000" pitchFamily="2" charset="-127"/>
      <p:regular r:id="rId11"/>
    </p:embeddedFont>
    <p:embeddedFont>
      <p:font typeface="HY견고딕" panose="02030600000101010101" pitchFamily="18" charset="-127"/>
      <p:regular r:id="rId12"/>
    </p:embeddedFont>
    <p:embeddedFont>
      <p:font typeface="S-Core Dream 5 Medium" panose="020B0503030302020204" pitchFamily="34" charset="-127"/>
      <p:regular r:id="rId13"/>
    </p:embeddedFont>
    <p:embeddedFont>
      <p:font typeface="S-Core Dream 6 Bold" panose="020B0703030302020204" pitchFamily="34" charset="-127"/>
      <p:bold r:id="rId14"/>
    </p:embeddedFont>
    <p:embeddedFont>
      <p:font typeface="S-Core Dream 8 Heavy" panose="020B0903030302020204" pitchFamily="34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에스코어 드림 5 Medium" panose="020B0503030302020204" pitchFamily="34" charset="-127"/>
      <p:regular r:id="rId18"/>
    </p:embeddedFont>
    <p:embeddedFont>
      <p:font typeface="에스코어 드림 6 Bold" panose="020B0703030302020204" pitchFamily="34" charset="-127"/>
      <p:bold r:id="rId19"/>
    </p:embeddedFont>
    <p:embeddedFont>
      <p:font typeface="에스코어 드림 8 Heavy" panose="020B0903030302020204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83353" autoAdjust="0"/>
  </p:normalViewPr>
  <p:slideViewPr>
    <p:cSldViewPr snapToGrid="0">
      <p:cViewPr varScale="1">
        <p:scale>
          <a:sx n="78" d="100"/>
          <a:sy n="78" d="100"/>
        </p:scale>
        <p:origin x="102" y="4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6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1770743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b="1" dirty="0"/>
              <a:t>공공 빅데이터 프로젝트</a:t>
            </a: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주제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분석 내용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 err="1">
                <a:ln w="3175">
                  <a:noFill/>
                </a:ln>
                <a:latin typeface="+mj-ea"/>
                <a:ea typeface="+mj-ea"/>
              </a:rPr>
              <a:t>QnA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/>
              <a:t>주제</a:t>
            </a:r>
            <a:endParaRPr lang="ko-KR" altLang="en-US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345CE13-3F7A-4B86-A4BD-389E8147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23" y="338210"/>
            <a:ext cx="10222246" cy="58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주제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9C22C-D78D-4032-9899-0E33C6C4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6" y="552273"/>
            <a:ext cx="10050049" cy="56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D6E17E-5BC5-4504-A04A-AA3478FDB6AE}"/>
              </a:ext>
            </a:extLst>
          </p:cNvPr>
          <p:cNvSpPr/>
          <p:nvPr/>
        </p:nvSpPr>
        <p:spPr>
          <a:xfrm>
            <a:off x="-5164" y="-12665"/>
            <a:ext cx="12192000" cy="2061799"/>
          </a:xfrm>
          <a:prstGeom prst="rect">
            <a:avLst/>
          </a:prstGeom>
          <a:solidFill>
            <a:srgbClr val="5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531554" y="466614"/>
            <a:ext cx="4186637" cy="7923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467" kern="0" spc="-267" dirty="0">
                <a:solidFill>
                  <a:schemeClr val="bg1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친환경 </a:t>
            </a:r>
            <a:r>
              <a:rPr lang="en-US" altLang="ko-KR" sz="3467" kern="0" spc="-267" dirty="0">
                <a:solidFill>
                  <a:schemeClr val="bg1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EV </a:t>
            </a:r>
            <a:r>
              <a:rPr lang="ko-KR" altLang="en-US" sz="3467" kern="0" spc="-267" dirty="0" err="1">
                <a:solidFill>
                  <a:schemeClr val="bg1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포충기란</a:t>
            </a:r>
            <a:r>
              <a:rPr lang="ko-KR" altLang="en-US" sz="3467" kern="0" spc="-267" dirty="0">
                <a:solidFill>
                  <a:schemeClr val="bg1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 </a:t>
            </a:r>
            <a:r>
              <a:rPr lang="en-US" altLang="ko-KR" sz="3467" kern="0" spc="-267" dirty="0">
                <a:solidFill>
                  <a:schemeClr val="bg1"/>
                </a:solidFill>
                <a:latin typeface="S-Core Dream 8 Heavy" panose="020B0903030302020204" pitchFamily="34" charset="-127"/>
                <a:ea typeface="S-Core Dream 8 Heavy" panose="020B0903030302020204" pitchFamily="34" charset="-127"/>
              </a:rPr>
              <a:t>?</a:t>
            </a:r>
            <a:endParaRPr lang="en-US" sz="1200" dirty="0">
              <a:solidFill>
                <a:schemeClr val="bg1"/>
              </a:solidFill>
              <a:latin typeface="S-Core Dream 8 Heavy" panose="020B0903030302020204" pitchFamily="34" charset="-127"/>
              <a:ea typeface="S-Core Dream 8 Heavy" panose="020B0903030302020204" pitchFamily="34" charset="-127"/>
            </a:endParaRPr>
          </a:p>
        </p:txBody>
      </p:sp>
      <p:pic>
        <p:nvPicPr>
          <p:cNvPr id="37" name="Picture 2" descr="https://postfiles.pstatic.net/MjAxOTA2MTRfMjU1/MDAxNTYwNTE4NDA0ODQy.po9JGC97Htzc4iYOPqe7cJaqJpc6AZtq0jEAwMdx-Gwg.6L8Aq_Wg69MLntnBQ-26j9ddSRMZGcg_A_rBHdeaS1wg.JPEG.203wkdrnaos/20190507_095646.jpg?type=w773">
            <a:extLst>
              <a:ext uri="{FF2B5EF4-FFF2-40B4-BE49-F238E27FC236}">
                <a16:creationId xmlns:a16="http://schemas.microsoft.com/office/drawing/2014/main" id="{55AB5CED-2020-419C-93ED-0A17AAA93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8857" r="15293" b="8767"/>
          <a:stretch/>
        </p:blipFill>
        <p:spPr bwMode="auto">
          <a:xfrm>
            <a:off x="454977" y="1534683"/>
            <a:ext cx="4039358" cy="5022509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22C6E9-2F14-459B-8FC0-ED0D66298548}"/>
              </a:ext>
            </a:extLst>
          </p:cNvPr>
          <p:cNvGrpSpPr/>
          <p:nvPr/>
        </p:nvGrpSpPr>
        <p:grpSpPr>
          <a:xfrm>
            <a:off x="4990619" y="1426548"/>
            <a:ext cx="6604000" cy="2237562"/>
            <a:chOff x="9142857" y="2175180"/>
            <a:chExt cx="8380953" cy="28097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16068" y="2175180"/>
              <a:ext cx="2809738" cy="2809738"/>
              <a:chOff x="11916068" y="2175180"/>
              <a:chExt cx="2809738" cy="28097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16068" y="2175180"/>
                <a:ext cx="2809738" cy="28097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42857" y="2175180"/>
              <a:ext cx="2809738" cy="2809738"/>
              <a:chOff x="9142857" y="2175180"/>
              <a:chExt cx="2809738" cy="280973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2175180"/>
                <a:ext cx="2809738" cy="28097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714072" y="2175180"/>
              <a:ext cx="2809738" cy="2809738"/>
              <a:chOff x="14714072" y="2175180"/>
              <a:chExt cx="2809738" cy="280973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714072" y="2175180"/>
                <a:ext cx="2809738" cy="2809738"/>
              </a:xfrm>
              <a:prstGeom prst="rect">
                <a:avLst/>
              </a:prstGeom>
            </p:spPr>
          </p:pic>
        </p:grpSp>
        <p:grpSp>
          <p:nvGrpSpPr>
            <p:cNvPr id="45" name="그룹 1007">
              <a:extLst>
                <a:ext uri="{FF2B5EF4-FFF2-40B4-BE49-F238E27FC236}">
                  <a16:creationId xmlns:a16="http://schemas.microsoft.com/office/drawing/2014/main" id="{74699CEC-FD4E-4298-9A45-6D1394CFF491}"/>
                </a:ext>
              </a:extLst>
            </p:cNvPr>
            <p:cNvGrpSpPr/>
            <p:nvPr/>
          </p:nvGrpSpPr>
          <p:grpSpPr>
            <a:xfrm>
              <a:off x="9324869" y="2330541"/>
              <a:ext cx="2458707" cy="2508157"/>
              <a:chOff x="12213336" y="2476093"/>
              <a:chExt cx="2232455" cy="2232455"/>
            </a:xfrm>
          </p:grpSpPr>
          <p:pic>
            <p:nvPicPr>
              <p:cNvPr id="50" name="Object 21">
                <a:extLst>
                  <a:ext uri="{FF2B5EF4-FFF2-40B4-BE49-F238E27FC236}">
                    <a16:creationId xmlns:a16="http://schemas.microsoft.com/office/drawing/2014/main" id="{DD19103B-08B0-4E09-B668-3F8850A2E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2213336" y="2476093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BC4757-C46E-4809-8ADE-A3EF0733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817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4885" y="2630897"/>
              <a:ext cx="1021570" cy="1021570"/>
            </a:xfrm>
            <a:prstGeom prst="rect">
              <a:avLst/>
            </a:prstGeom>
          </p:spPr>
        </p:pic>
        <p:sp>
          <p:nvSpPr>
            <p:cNvPr id="41" name="Object 24">
              <a:extLst>
                <a:ext uri="{FF2B5EF4-FFF2-40B4-BE49-F238E27FC236}">
                  <a16:creationId xmlns:a16="http://schemas.microsoft.com/office/drawing/2014/main" id="{F2C43E4D-8827-4F34-965A-CE9D218073E3}"/>
                </a:ext>
              </a:extLst>
            </p:cNvPr>
            <p:cNvSpPr txBox="1"/>
            <p:nvPr/>
          </p:nvSpPr>
          <p:spPr>
            <a:xfrm>
              <a:off x="9399166" y="3638348"/>
              <a:ext cx="2313970" cy="8864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-Core Dream 4 Regular" pitchFamily="34" charset="0"/>
                </a:rPr>
                <a:t>물리적인 방제법을</a:t>
              </a:r>
              <a:endParaRPr lang="en-US" altLang="ko-KR" sz="1333" kern="0" spc="-67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4 Regular" pitchFamily="34" charset="0"/>
              </a:endParaRPr>
            </a:p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사용한 친환경적 시스템</a:t>
              </a:r>
              <a:endParaRPr lang="en-US" sz="1333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53" name="그룹 1007">
              <a:extLst>
                <a:ext uri="{FF2B5EF4-FFF2-40B4-BE49-F238E27FC236}">
                  <a16:creationId xmlns:a16="http://schemas.microsoft.com/office/drawing/2014/main" id="{DD250F5D-2DA2-477B-8DEB-352C0D754270}"/>
                </a:ext>
              </a:extLst>
            </p:cNvPr>
            <p:cNvGrpSpPr/>
            <p:nvPr/>
          </p:nvGrpSpPr>
          <p:grpSpPr>
            <a:xfrm>
              <a:off x="12091583" y="2310967"/>
              <a:ext cx="2458707" cy="2508157"/>
              <a:chOff x="12213334" y="2476094"/>
              <a:chExt cx="2232455" cy="2232455"/>
            </a:xfrm>
          </p:grpSpPr>
          <p:pic>
            <p:nvPicPr>
              <p:cNvPr id="54" name="Object 21">
                <a:extLst>
                  <a:ext uri="{FF2B5EF4-FFF2-40B4-BE49-F238E27FC236}">
                    <a16:creationId xmlns:a16="http://schemas.microsoft.com/office/drawing/2014/main" id="{D848355C-C220-448E-A570-A3279463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50000"/>
              </a:blip>
              <a:stretch>
                <a:fillRect/>
              </a:stretch>
            </p:blipFill>
            <p:spPr>
              <a:xfrm>
                <a:off x="12213334" y="2476094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E6F87D-AB00-40BA-9B74-C77F3552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5643" y="2672926"/>
              <a:ext cx="883647" cy="883648"/>
            </a:xfrm>
            <a:prstGeom prst="rect">
              <a:avLst/>
            </a:prstGeom>
          </p:spPr>
        </p:pic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D6FDD493-DC31-4EDD-B24D-444E3D03A972}"/>
                </a:ext>
              </a:extLst>
            </p:cNvPr>
            <p:cNvSpPr txBox="1"/>
            <p:nvPr/>
          </p:nvSpPr>
          <p:spPr>
            <a:xfrm>
              <a:off x="12160642" y="3705841"/>
              <a:ext cx="2313970" cy="8864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자동화 시스템을</a:t>
              </a:r>
              <a:endParaRPr lang="en-US" altLang="ko-KR" sz="1333" kern="0" spc="-67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이용한</a:t>
              </a:r>
              <a:r>
                <a:rPr lang="en-US" altLang="ko-KR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실시간 방제</a:t>
              </a:r>
              <a:endParaRPr lang="en-US" sz="1333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55" name="그룹 1007">
              <a:extLst>
                <a:ext uri="{FF2B5EF4-FFF2-40B4-BE49-F238E27FC236}">
                  <a16:creationId xmlns:a16="http://schemas.microsoft.com/office/drawing/2014/main" id="{797268A2-7CAF-44AE-82FE-5ECB14CC2BC1}"/>
                </a:ext>
              </a:extLst>
            </p:cNvPr>
            <p:cNvGrpSpPr/>
            <p:nvPr/>
          </p:nvGrpSpPr>
          <p:grpSpPr>
            <a:xfrm>
              <a:off x="14889588" y="2310967"/>
              <a:ext cx="2458707" cy="2508157"/>
              <a:chOff x="12213334" y="2476094"/>
              <a:chExt cx="2232455" cy="2232455"/>
            </a:xfrm>
          </p:grpSpPr>
          <p:pic>
            <p:nvPicPr>
              <p:cNvPr id="56" name="Object 21">
                <a:extLst>
                  <a:ext uri="{FF2B5EF4-FFF2-40B4-BE49-F238E27FC236}">
                    <a16:creationId xmlns:a16="http://schemas.microsoft.com/office/drawing/2014/main" id="{C9799DE4-729E-41AF-98E7-31853800C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12213334" y="2476094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D24BB3-7533-4A8A-9A3A-1C9CA1B48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6482" y="2623004"/>
              <a:ext cx="944917" cy="944917"/>
            </a:xfrm>
            <a:prstGeom prst="rect">
              <a:avLst/>
            </a:prstGeom>
          </p:spPr>
        </p:pic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C1518395-D164-4F8A-81DA-7236456DCC43}"/>
                </a:ext>
              </a:extLst>
            </p:cNvPr>
            <p:cNvSpPr txBox="1"/>
            <p:nvPr/>
          </p:nvSpPr>
          <p:spPr>
            <a:xfrm>
              <a:off x="14967822" y="3689909"/>
              <a:ext cx="2313970" cy="8864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탈부착이 쉬워</a:t>
              </a:r>
              <a:endParaRPr lang="en-US" altLang="ko-KR" sz="1333" kern="0" spc="-67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1333" kern="0" spc="-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유동적인 설치가능</a:t>
              </a:r>
              <a:endParaRPr lang="en-US" altLang="ko-KR" sz="1333" kern="0" spc="-67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6852672" y="2483853"/>
            <a:ext cx="598556" cy="184466"/>
            <a:chOff x="11558107" y="3464588"/>
            <a:chExt cx="759611" cy="2316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11558107" y="3464588"/>
              <a:ext cx="759611" cy="231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90577" y="2483853"/>
            <a:ext cx="598556" cy="184466"/>
            <a:chOff x="14398170" y="3464588"/>
            <a:chExt cx="759611" cy="2316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>
              <a:biLevel thresh="25000"/>
            </a:blip>
            <a:stretch>
              <a:fillRect/>
            </a:stretch>
          </p:blipFill>
          <p:spPr>
            <a:xfrm>
              <a:off x="14398170" y="3464588"/>
              <a:ext cx="759611" cy="23163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3834AE0-7187-4489-A821-C71EF2436193}"/>
              </a:ext>
            </a:extLst>
          </p:cNvPr>
          <p:cNvSpPr/>
          <p:nvPr/>
        </p:nvSpPr>
        <p:spPr>
          <a:xfrm>
            <a:off x="3965822" y="6310971"/>
            <a:ext cx="517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[</a:t>
            </a:r>
            <a:r>
              <a:rPr lang="ko-KR" altLang="en-US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사진</a:t>
            </a:r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2]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B558CE-5B43-4CC0-AFF3-2F6724D3B8EB}"/>
              </a:ext>
            </a:extLst>
          </p:cNvPr>
          <p:cNvGrpSpPr/>
          <p:nvPr/>
        </p:nvGrpSpPr>
        <p:grpSpPr>
          <a:xfrm>
            <a:off x="5192585" y="4333480"/>
            <a:ext cx="5084982" cy="475387"/>
            <a:chOff x="5236177" y="4028253"/>
            <a:chExt cx="5084982" cy="47538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CEAA7-B496-41CA-8114-1E9164F1E1F2}"/>
                </a:ext>
              </a:extLst>
            </p:cNvPr>
            <p:cNvSpPr/>
            <p:nvPr/>
          </p:nvSpPr>
          <p:spPr>
            <a:xfrm>
              <a:off x="5757089" y="4028253"/>
              <a:ext cx="4564070" cy="475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여름철 모기 및 각종 벌레 잡이를 하는 기계</a:t>
              </a:r>
              <a:endParaRPr lang="en-US" altLang="ko-KR" sz="1867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33D426-FBFD-42E5-B77E-2781A4361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177" y="4093017"/>
              <a:ext cx="370434" cy="37043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67D1AF-F77B-4A90-AC62-6967FEE32CCC}"/>
              </a:ext>
            </a:extLst>
          </p:cNvPr>
          <p:cNvGrpSpPr/>
          <p:nvPr/>
        </p:nvGrpSpPr>
        <p:grpSpPr>
          <a:xfrm>
            <a:off x="5192585" y="5114094"/>
            <a:ext cx="8921000" cy="934104"/>
            <a:chOff x="5757089" y="4964400"/>
            <a:chExt cx="8921000" cy="934104"/>
          </a:xfrm>
        </p:grpSpPr>
        <p:sp>
          <p:nvSpPr>
            <p:cNvPr id="9" name="Object 9"/>
            <p:cNvSpPr txBox="1"/>
            <p:nvPr/>
          </p:nvSpPr>
          <p:spPr>
            <a:xfrm>
              <a:off x="6297136" y="4964400"/>
              <a:ext cx="8380953" cy="934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48000" rtlCol="0"/>
            <a:lstStyle/>
            <a:p>
              <a:pPr algn="just">
                <a:lnSpc>
                  <a:spcPct val="150000"/>
                </a:lnSpc>
              </a:pPr>
              <a:r>
                <a:rPr lang="ko-KR" altLang="en-US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가시광선 중 파장이 짧은 축에 속하는</a:t>
              </a:r>
              <a:r>
                <a:rPr lang="en-US" altLang="ko-KR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근 자외선 램프로</a:t>
              </a:r>
              <a:r>
                <a:rPr lang="en-US" altLang="ko-KR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1867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해충을 유인</a:t>
              </a:r>
              <a:endParaRPr lang="en-US" altLang="ko-KR" sz="1867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D4FAD5B-AA77-45D5-A3C4-105F43326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089" y="5061018"/>
              <a:ext cx="370434" cy="370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ABB11CC-0712-4890-BFBA-45AB3B4CFA96}"/>
              </a:ext>
            </a:extLst>
          </p:cNvPr>
          <p:cNvSpPr/>
          <p:nvPr/>
        </p:nvSpPr>
        <p:spPr>
          <a:xfrm>
            <a:off x="0" y="0"/>
            <a:ext cx="12192000" cy="1480653"/>
          </a:xfrm>
          <a:prstGeom prst="rect">
            <a:avLst/>
          </a:prstGeom>
          <a:solidFill>
            <a:srgbClr val="5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885AA1-2EEB-4AA5-9547-2130F506FF67}"/>
              </a:ext>
            </a:extLst>
          </p:cNvPr>
          <p:cNvGrpSpPr/>
          <p:nvPr/>
        </p:nvGrpSpPr>
        <p:grpSpPr>
          <a:xfrm>
            <a:off x="6726985" y="1640423"/>
            <a:ext cx="4922623" cy="2175196"/>
            <a:chOff x="6726986" y="1640423"/>
            <a:chExt cx="4682006" cy="2175196"/>
          </a:xfrm>
        </p:grpSpPr>
        <p:sp>
          <p:nvSpPr>
            <p:cNvPr id="2" name="말풍선: 모서리가 둥근 사각형 1">
              <a:extLst>
                <a:ext uri="{FF2B5EF4-FFF2-40B4-BE49-F238E27FC236}">
                  <a16:creationId xmlns:a16="http://schemas.microsoft.com/office/drawing/2014/main" id="{9D7B503E-F60D-4683-A3F2-708AEB61CA05}"/>
                </a:ext>
              </a:extLst>
            </p:cNvPr>
            <p:cNvSpPr/>
            <p:nvPr/>
          </p:nvSpPr>
          <p:spPr>
            <a:xfrm rot="5400000">
              <a:off x="7980391" y="387018"/>
              <a:ext cx="2175196" cy="4682006"/>
            </a:xfrm>
            <a:prstGeom prst="wedgeRoundRectCallout">
              <a:avLst>
                <a:gd name="adj1" fmla="val -4264"/>
                <a:gd name="adj2" fmla="val 68189"/>
                <a:gd name="adj3" fmla="val 16667"/>
              </a:avLst>
            </a:prstGeom>
            <a:solidFill>
              <a:srgbClr val="5886FF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58C595EA-4B33-4AC9-9DA4-7699AD9AA2B4}"/>
                </a:ext>
              </a:extLst>
            </p:cNvPr>
            <p:cNvSpPr txBox="1">
              <a:spLocks/>
            </p:cNvSpPr>
            <p:nvPr/>
          </p:nvSpPr>
          <p:spPr>
            <a:xfrm>
              <a:off x="7016408" y="1684916"/>
              <a:ext cx="4244627" cy="19589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342917" indent="-342917" defTabSz="914446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ko-KR" altLang="en-US" sz="2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긍정적 의견</a:t>
              </a:r>
              <a:endPara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marL="342917" indent="-342917" defTabSz="914446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해충방제에 실제로 도움이 될 것 같다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</a:p>
            <a:p>
              <a:pPr marL="285750" indent="-285750" defTabSz="914446">
                <a:spcBef>
                  <a:spcPct val="20000"/>
                </a:spcBef>
                <a:buFontTx/>
                <a:buChar char="-"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관리가 쉽고 인력 소모가 없는 것이 </a:t>
              </a:r>
              <a:endPara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defTabSz="914446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 </a:t>
              </a:r>
              <a:r>
                <a:rPr lang="ko-KR" altLang="en-US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큰 장점인 것 같다</a:t>
              </a:r>
              <a:r>
                <a:rPr lang="en-US" altLang="ko-KR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A166CC-4BB0-4A5B-8534-1930FEF48CBB}"/>
              </a:ext>
            </a:extLst>
          </p:cNvPr>
          <p:cNvGrpSpPr/>
          <p:nvPr/>
        </p:nvGrpSpPr>
        <p:grpSpPr>
          <a:xfrm>
            <a:off x="6726987" y="4315919"/>
            <a:ext cx="5001187" cy="2156472"/>
            <a:chOff x="6800850" y="4040361"/>
            <a:chExt cx="4574003" cy="2156472"/>
          </a:xfrm>
        </p:grpSpPr>
        <p:sp>
          <p:nvSpPr>
            <p:cNvPr id="5" name="말풍선: 모서리가 둥근 사각형 4">
              <a:extLst>
                <a:ext uri="{FF2B5EF4-FFF2-40B4-BE49-F238E27FC236}">
                  <a16:creationId xmlns:a16="http://schemas.microsoft.com/office/drawing/2014/main" id="{E06FD291-67A8-4311-AD1A-FA1CE0326C61}"/>
                </a:ext>
              </a:extLst>
            </p:cNvPr>
            <p:cNvSpPr/>
            <p:nvPr/>
          </p:nvSpPr>
          <p:spPr>
            <a:xfrm rot="5400000">
              <a:off x="7973689" y="2867522"/>
              <a:ext cx="2156472" cy="4502150"/>
            </a:xfrm>
            <a:prstGeom prst="wedgeRoundRectCallout">
              <a:avLst>
                <a:gd name="adj1" fmla="val -4264"/>
                <a:gd name="adj2" fmla="val 68189"/>
                <a:gd name="adj3" fmla="val 16667"/>
              </a:avLst>
            </a:prstGeom>
            <a:solidFill>
              <a:srgbClr val="FFD9D9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0CBCD43A-3469-4918-B589-D7BA9A4CDDB6}"/>
                </a:ext>
              </a:extLst>
            </p:cNvPr>
            <p:cNvSpPr txBox="1">
              <a:spLocks/>
            </p:cNvSpPr>
            <p:nvPr/>
          </p:nvSpPr>
          <p:spPr>
            <a:xfrm>
              <a:off x="7088261" y="4108102"/>
              <a:ext cx="4286592" cy="17546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342917" indent="-342917" defTabSz="914446">
                <a:lnSpc>
                  <a:spcPct val="160000"/>
                </a:lnSpc>
                <a:spcBef>
                  <a:spcPct val="20000"/>
                </a:spcBef>
                <a:defRPr/>
              </a:pPr>
              <a:r>
                <a:rPr lang="ko-KR" altLang="en-US" sz="2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부정적 의견</a:t>
              </a:r>
              <a:endPara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marL="342917" indent="-342917" defTabSz="914446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 </a:t>
              </a:r>
              <a:r>
                <a:rPr lang="ko-KR" altLang="en-US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설치예산에 대한 문제점이 있을 수도 있다</a:t>
              </a:r>
              <a:r>
                <a:rPr lang="en-US" altLang="ko-KR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</a:p>
            <a:p>
              <a:pPr marL="342917" indent="-342917" defTabSz="914446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-  </a:t>
              </a:r>
              <a:r>
                <a:rPr lang="ko-KR" altLang="en-US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낮에는 방제효과가 떨어질 것 같다</a:t>
              </a:r>
              <a:r>
                <a:rPr lang="en-US" altLang="ko-KR" sz="17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C892B3-740B-4D26-AA20-ED15CA5C6C95}"/>
              </a:ext>
            </a:extLst>
          </p:cNvPr>
          <p:cNvSpPr/>
          <p:nvPr/>
        </p:nvSpPr>
        <p:spPr>
          <a:xfrm>
            <a:off x="4359468" y="385609"/>
            <a:ext cx="347306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500" kern="0" spc="-267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6 Bold" pitchFamily="34" charset="0"/>
              </a:rPr>
              <a:t>실 무 자  의 견</a:t>
            </a:r>
            <a:endParaRPr lang="en-US" altLang="ko-KR" sz="45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314DDA-017A-4303-BD2F-9F3854CC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01" y="2031195"/>
            <a:ext cx="3362959" cy="33629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952325-DC17-499B-99AD-F243896CF326}"/>
              </a:ext>
            </a:extLst>
          </p:cNvPr>
          <p:cNvSpPr/>
          <p:nvPr/>
        </p:nvSpPr>
        <p:spPr>
          <a:xfrm>
            <a:off x="1394295" y="5678370"/>
            <a:ext cx="2965173" cy="461601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6 Bold" panose="020B0703030302020204" pitchFamily="34" charset="-127"/>
                <a:ea typeface="S-Core Dream 6 Bold" panose="020B0703030302020204" pitchFamily="34" charset="-127"/>
              </a:rPr>
              <a:t>연제구 보건소 실무자 답변</a:t>
            </a:r>
            <a:endParaRPr lang="en-US" altLang="ko-KR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80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23A22-C6C0-4FD4-ACAF-B5068B887EA8}"/>
              </a:ext>
            </a:extLst>
          </p:cNvPr>
          <p:cNvSpPr/>
          <p:nvPr/>
        </p:nvSpPr>
        <p:spPr>
          <a:xfrm>
            <a:off x="0" y="0"/>
            <a:ext cx="12192000" cy="1480653"/>
          </a:xfrm>
          <a:prstGeom prst="rect">
            <a:avLst/>
          </a:prstGeom>
          <a:solidFill>
            <a:srgbClr val="58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693DEB-AEB0-46B7-B91C-F83291627195}"/>
              </a:ext>
            </a:extLst>
          </p:cNvPr>
          <p:cNvSpPr/>
          <p:nvPr/>
        </p:nvSpPr>
        <p:spPr>
          <a:xfrm>
            <a:off x="5079782" y="389998"/>
            <a:ext cx="202042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500" kern="0" spc="-267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S-Core Dream 6 Bold" pitchFamily="34" charset="0"/>
              </a:rPr>
              <a:t>한 계 점</a:t>
            </a:r>
            <a:endParaRPr lang="en-US" altLang="ko-KR" sz="45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574015-2D48-4EFA-B84C-CF4502B9BFBA}"/>
              </a:ext>
            </a:extLst>
          </p:cNvPr>
          <p:cNvGrpSpPr/>
          <p:nvPr/>
        </p:nvGrpSpPr>
        <p:grpSpPr>
          <a:xfrm>
            <a:off x="4462327" y="1632199"/>
            <a:ext cx="3267339" cy="4864567"/>
            <a:chOff x="3417990" y="2641270"/>
            <a:chExt cx="2444445" cy="37079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7990" y="2641270"/>
              <a:ext cx="2444445" cy="3707937"/>
              <a:chOff x="5126984" y="3961905"/>
              <a:chExt cx="3666667" cy="55619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26984" y="3961905"/>
                <a:ext cx="3666667" cy="55619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17990" y="2641270"/>
              <a:ext cx="2444445" cy="93122"/>
              <a:chOff x="5126984" y="3961905"/>
              <a:chExt cx="3666667" cy="1396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26984" y="3961905"/>
                <a:ext cx="3666667" cy="139683"/>
              </a:xfrm>
              <a:prstGeom prst="rect">
                <a:avLst/>
              </a:prstGeom>
            </p:spPr>
          </p:pic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819B70-DBD9-4FB2-99ED-7EC2461DB346}"/>
                </a:ext>
              </a:extLst>
            </p:cNvPr>
            <p:cNvSpPr/>
            <p:nvPr/>
          </p:nvSpPr>
          <p:spPr>
            <a:xfrm>
              <a:off x="3888916" y="2825798"/>
              <a:ext cx="150259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한계점</a:t>
              </a:r>
              <a:r>
                <a:rPr lang="en-US" altLang="ko-KR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 </a:t>
              </a:r>
              <a:r>
                <a:rPr lang="en-US" altLang="ko-KR" sz="2500" kern="0" spc="-133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❷</a:t>
              </a:r>
              <a:r>
                <a:rPr lang="ko-KR" altLang="en-US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 </a:t>
              </a:r>
              <a:endParaRPr lang="en-US" altLang="ko-KR" sz="25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497DA6-749F-4C2E-B785-60BD144F25E0}"/>
              </a:ext>
            </a:extLst>
          </p:cNvPr>
          <p:cNvGrpSpPr/>
          <p:nvPr/>
        </p:nvGrpSpPr>
        <p:grpSpPr>
          <a:xfrm>
            <a:off x="8584500" y="1632199"/>
            <a:ext cx="3248413" cy="4864567"/>
            <a:chOff x="6328042" y="2641270"/>
            <a:chExt cx="2444445" cy="37079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328042" y="2641270"/>
              <a:ext cx="2444445" cy="3707937"/>
              <a:chOff x="9492063" y="3961905"/>
              <a:chExt cx="3666667" cy="55619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92063" y="3961905"/>
                <a:ext cx="3666667" cy="55619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328042" y="2641270"/>
              <a:ext cx="2444445" cy="93122"/>
              <a:chOff x="9492063" y="3961905"/>
              <a:chExt cx="3666667" cy="1396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92063" y="3961905"/>
                <a:ext cx="3666667" cy="139683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88D6FD-6212-4DBB-B2B1-5EC140724CF2}"/>
                </a:ext>
              </a:extLst>
            </p:cNvPr>
            <p:cNvSpPr/>
            <p:nvPr/>
          </p:nvSpPr>
          <p:spPr>
            <a:xfrm>
              <a:off x="6798968" y="2825798"/>
              <a:ext cx="1502592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한계점</a:t>
              </a:r>
              <a:r>
                <a:rPr lang="en-US" altLang="ko-KR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 ❸</a:t>
              </a:r>
              <a:r>
                <a:rPr lang="ko-KR" altLang="en-US" sz="2500" kern="0" spc="-133" dirty="0">
                  <a:solidFill>
                    <a:srgbClr val="0000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  <a:cs typeface="S-Core Dream 6 Bold" pitchFamily="34" charset="0"/>
                </a:rPr>
                <a:t> </a:t>
              </a:r>
              <a:endParaRPr lang="en-US" altLang="ko-KR" sz="25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5" name="Object 13">
            <a:extLst>
              <a:ext uri="{FF2B5EF4-FFF2-40B4-BE49-F238E27FC236}">
                <a16:creationId xmlns:a16="http://schemas.microsoft.com/office/drawing/2014/main" id="{13B200E4-EB87-4564-B1E9-6B46CB72CE7B}"/>
              </a:ext>
            </a:extLst>
          </p:cNvPr>
          <p:cNvSpPr txBox="1"/>
          <p:nvPr/>
        </p:nvSpPr>
        <p:spPr>
          <a:xfrm>
            <a:off x="4375770" y="2571514"/>
            <a:ext cx="3432262" cy="117968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해충피해에 대한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민원 데이터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제공되지 않아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심층분석이 어려움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0C7B2C-CC76-45B8-9A29-D1ACF8A543BD}"/>
              </a:ext>
            </a:extLst>
          </p:cNvPr>
          <p:cNvGrpSpPr/>
          <p:nvPr/>
        </p:nvGrpSpPr>
        <p:grpSpPr>
          <a:xfrm>
            <a:off x="473819" y="1632199"/>
            <a:ext cx="3432262" cy="4864567"/>
            <a:chOff x="514853" y="1758034"/>
            <a:chExt cx="3432262" cy="48645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92773B8-6739-4807-967A-05408E3F199D}"/>
                </a:ext>
              </a:extLst>
            </p:cNvPr>
            <p:cNvGrpSpPr/>
            <p:nvPr/>
          </p:nvGrpSpPr>
          <p:grpSpPr>
            <a:xfrm>
              <a:off x="715337" y="1758034"/>
              <a:ext cx="3117532" cy="4864567"/>
              <a:chOff x="468712" y="2641270"/>
              <a:chExt cx="2563492" cy="3707937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07937" y="2641270"/>
                <a:ext cx="2444445" cy="3707937"/>
                <a:chOff x="761905" y="3961905"/>
                <a:chExt cx="3666667" cy="5561905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61905" y="3961905"/>
                  <a:ext cx="3666667" cy="5561905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507937" y="2641270"/>
                <a:ext cx="2444445" cy="93122"/>
                <a:chOff x="761905" y="3961905"/>
                <a:chExt cx="3666667" cy="13968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61905" y="3961905"/>
                  <a:ext cx="3666667" cy="139683"/>
                </a:xfrm>
                <a:prstGeom prst="rect">
                  <a:avLst/>
                </a:prstGeom>
              </p:spPr>
            </p:pic>
          </p:grpSp>
          <p:sp>
            <p:nvSpPr>
              <p:cNvPr id="13" name="Object 13"/>
              <p:cNvSpPr txBox="1"/>
              <p:nvPr/>
            </p:nvSpPr>
            <p:spPr>
              <a:xfrm>
                <a:off x="468712" y="2825798"/>
                <a:ext cx="2563492" cy="100949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2500" kern="0" spc="-133" dirty="0">
                    <a:solidFill>
                      <a:srgbClr val="000000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S-Core Dream 6 Bold" pitchFamily="34" charset="0"/>
                  </a:rPr>
                  <a:t>한계점</a:t>
                </a:r>
                <a:r>
                  <a:rPr lang="en-US" altLang="ko-KR" sz="2500" kern="0" spc="-133" dirty="0">
                    <a:solidFill>
                      <a:srgbClr val="000000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S-Core Dream 6 Bold" pitchFamily="34" charset="0"/>
                  </a:rPr>
                  <a:t> ❶</a:t>
                </a:r>
                <a:r>
                  <a:rPr lang="ko-KR" altLang="en-US" sz="2500" kern="0" spc="-133" dirty="0">
                    <a:solidFill>
                      <a:srgbClr val="000000"/>
                    </a:solidFill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  <a:cs typeface="S-Core Dream 6 Bold" pitchFamily="34" charset="0"/>
                  </a:rPr>
                  <a:t> </a:t>
                </a:r>
                <a:endParaRPr lang="en-US" sz="25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endParaRPr>
              </a:p>
            </p:txBody>
          </p:sp>
        </p:grp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0BF6028A-1215-4322-8805-28CB97803AB0}"/>
                </a:ext>
              </a:extLst>
            </p:cNvPr>
            <p:cNvSpPr txBox="1"/>
            <p:nvPr/>
          </p:nvSpPr>
          <p:spPr>
            <a:xfrm>
              <a:off x="514853" y="2662320"/>
              <a:ext cx="3432262" cy="148065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1600" dirty="0">
                  <a:solidFill>
                    <a:srgbClr val="BF330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해충지수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</a:t>
              </a:r>
              <a:r>
                <a:rPr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서울시에 설치된 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DMS (</a:t>
              </a:r>
              <a:r>
                <a:rPr lang="ko-KR" altLang="en-US" sz="1600" dirty="0">
                  <a:solidFill>
                    <a:schemeClr val="accent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디지털모기측정기</a:t>
              </a:r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활용하여 수식을 산출했기에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부산시 환경에 맞는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해충지수 </a:t>
              </a:r>
              <a:r>
                <a:rPr lang="ko-KR" alt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산출법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필요</a:t>
              </a:r>
              <a:endParaRPr 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FCF897-5F92-410C-906B-513F879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040" y="4563611"/>
              <a:ext cx="2935888" cy="205899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FB625B-EA7E-46DB-BBC8-D707AB0355AF}"/>
              </a:ext>
            </a:extLst>
          </p:cNvPr>
          <p:cNvSpPr/>
          <p:nvPr/>
        </p:nvSpPr>
        <p:spPr>
          <a:xfrm>
            <a:off x="7160706" y="253648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BE330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포충기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대한 정확한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위치 데이터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제공되지 않아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 단위 분석이 어려움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772CC-B3D8-4676-A3AA-0806084326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028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 r="2388" b="2181"/>
          <a:stretch/>
        </p:blipFill>
        <p:spPr>
          <a:xfrm>
            <a:off x="8615600" y="4437774"/>
            <a:ext cx="3169350" cy="2030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605364-E4E7-4AF4-AE3B-5DBC781D96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4465"/>
          <a:stretch/>
        </p:blipFill>
        <p:spPr>
          <a:xfrm>
            <a:off x="4481253" y="4437775"/>
            <a:ext cx="3221297" cy="2030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9322B9-7DC1-4FAE-9A61-8524BFEC1ABE}"/>
              </a:ext>
            </a:extLst>
          </p:cNvPr>
          <p:cNvSpPr/>
          <p:nvPr/>
        </p:nvSpPr>
        <p:spPr>
          <a:xfrm>
            <a:off x="3153682" y="6250545"/>
            <a:ext cx="517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[</a:t>
            </a:r>
            <a:r>
              <a:rPr lang="ko-KR" altLang="en-US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사진</a:t>
            </a:r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3]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865149-622D-4C04-9BC9-C15DB9D76802}"/>
              </a:ext>
            </a:extLst>
          </p:cNvPr>
          <p:cNvSpPr/>
          <p:nvPr/>
        </p:nvSpPr>
        <p:spPr>
          <a:xfrm>
            <a:off x="7160706" y="6211888"/>
            <a:ext cx="517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[</a:t>
            </a:r>
            <a:r>
              <a:rPr lang="ko-KR" altLang="en-US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사진</a:t>
            </a:r>
            <a:r>
              <a:rPr lang="en-US" altLang="ko-KR" sz="1000" kern="0" spc="-133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4]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3540B5-D2AD-44F7-ADA0-2B888A090653}"/>
              </a:ext>
            </a:extLst>
          </p:cNvPr>
          <p:cNvSpPr/>
          <p:nvPr/>
        </p:nvSpPr>
        <p:spPr>
          <a:xfrm>
            <a:off x="11267180" y="4515324"/>
            <a:ext cx="517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00" kern="0" spc="-133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[</a:t>
            </a:r>
            <a:r>
              <a:rPr lang="ko-KR" altLang="en-US" sz="1000" kern="0" spc="-133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사진</a:t>
            </a:r>
            <a:r>
              <a:rPr lang="en-US" altLang="ko-KR" sz="1000" kern="0" spc="-133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5]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6534</TotalTime>
  <Words>172</Words>
  <Application>Microsoft Office PowerPoint</Application>
  <PresentationFormat>와이드스크린</PresentationFormat>
  <Paragraphs>56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맑은 고딕</vt:lpstr>
      <vt:lpstr>Arial</vt:lpstr>
      <vt:lpstr>에스코어 드림 5 Medium</vt:lpstr>
      <vt:lpstr>S-Core Dream 5 Medium</vt:lpstr>
      <vt:lpstr>AppleSDGothicNeoM00</vt:lpstr>
      <vt:lpstr>HY견고딕</vt:lpstr>
      <vt:lpstr>에스코어 드림 8 Heavy</vt:lpstr>
      <vt:lpstr>에스코어 드림 6 Bold</vt:lpstr>
      <vt:lpstr>S-Core Dream 8 Heavy</vt:lpstr>
      <vt:lpstr>S-Core Dream 6 Bold</vt:lpstr>
      <vt:lpstr>Office 테마</vt:lpstr>
      <vt:lpstr>SSL 세미나 공공 빅데이터 프로젝트</vt:lpstr>
      <vt:lpstr>INDEX</vt:lpstr>
      <vt:lpstr>프로젝트</vt:lpstr>
      <vt:lpstr>프로젝트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bigdata01114</cp:lastModifiedBy>
  <cp:revision>406</cp:revision>
  <cp:lastPrinted>2020-01-14T04:42:14Z</cp:lastPrinted>
  <dcterms:created xsi:type="dcterms:W3CDTF">2020-01-13T07:29:28Z</dcterms:created>
  <dcterms:modified xsi:type="dcterms:W3CDTF">2021-09-14T06:12:08Z</dcterms:modified>
</cp:coreProperties>
</file>